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851" r:id="rId2"/>
    <p:sldId id="674" r:id="rId3"/>
    <p:sldId id="675" r:id="rId4"/>
    <p:sldId id="676" r:id="rId5"/>
    <p:sldId id="841" r:id="rId6"/>
    <p:sldId id="677" r:id="rId7"/>
    <p:sldId id="842" r:id="rId8"/>
    <p:sldId id="843" r:id="rId9"/>
    <p:sldId id="849" r:id="rId10"/>
    <p:sldId id="844" r:id="rId11"/>
    <p:sldId id="845" r:id="rId12"/>
    <p:sldId id="846" r:id="rId13"/>
    <p:sldId id="847" r:id="rId14"/>
    <p:sldId id="848" r:id="rId15"/>
    <p:sldId id="850" r:id="rId16"/>
    <p:sldId id="840" r:id="rId17"/>
  </p:sldIdLst>
  <p:sldSz cx="12192000" cy="6858000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ano Oliva Patricio" initials="LOP" lastIdx="31" clrIdx="0">
    <p:extLst/>
  </p:cmAuthor>
  <p:cmAuthor id="2" name="Narlon Gutierre Nogueira - MPS" initials="NGN-M" lastIdx="7" clrIdx="1">
    <p:extLst/>
  </p:cmAuthor>
  <p:cmAuthor id="3" name="Emanuel  de Araujo Dantas - MPS" initials="EdAD-M" lastIdx="20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6A9B"/>
    <a:srgbClr val="1D7125"/>
    <a:srgbClr val="4D71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0" autoAdjust="0"/>
    <p:restoredTop sz="94660"/>
  </p:normalViewPr>
  <p:slideViewPr>
    <p:cSldViewPr>
      <p:cViewPr>
        <p:scale>
          <a:sx n="94" d="100"/>
          <a:sy n="94" d="100"/>
        </p:scale>
        <p:origin x="-384" y="-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2658"/>
    </p:cViewPr>
  </p:sorterViewPr>
  <p:notesViewPr>
    <p:cSldViewPr>
      <p:cViewPr varScale="1">
        <p:scale>
          <a:sx n="50" d="100"/>
          <a:sy n="50" d="100"/>
        </p:scale>
        <p:origin x="2880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2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A6664FA-AF0A-45FC-885B-04D190D07035}" type="datetimeFigureOut">
              <a:rPr lang="pt-BR"/>
              <a:pPr>
                <a:defRPr/>
              </a:pPr>
              <a:t>24/05/2018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9D6BEB-7759-4620-8051-FFBB4FBC8F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8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2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5D9A08-F3FE-4BB6-B799-04081211DB6F}" type="datetimeFigureOut">
              <a:rPr lang="pt-BR"/>
              <a:pPr>
                <a:defRPr/>
              </a:pPr>
              <a:t>24/05/2018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2" y="4714876"/>
            <a:ext cx="5438775" cy="4467225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E36A22-266B-48E5-8FAA-DE3C89EB1A2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6801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E36A22-266B-48E5-8FAA-DE3C89EB1A2E}" type="slidenum">
              <a:rPr lang="pt-BR" smtClean="0"/>
              <a:pPr>
                <a:defRPr/>
              </a:pPr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9028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E36A22-266B-48E5-8FAA-DE3C89EB1A2E}" type="slidenum">
              <a:rPr lang="pt-BR" smtClean="0"/>
              <a:pPr>
                <a:defRPr/>
              </a:pPr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1292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 txBox="1">
            <a:spLocks noGrp="1" noChangeArrowheads="1"/>
          </p:cNvSpPr>
          <p:nvPr/>
        </p:nvSpPr>
        <p:spPr bwMode="auto">
          <a:xfrm>
            <a:off x="5805469" y="6038518"/>
            <a:ext cx="4434890" cy="3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549" tIns="50774" rIns="101549" bIns="50774" anchor="b"/>
          <a:lstStyle>
            <a:lvl1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104000"/>
              </a:lnSpc>
              <a:spcBef>
                <a:spcPct val="0"/>
              </a:spcBef>
              <a:buSzTx/>
            </a:pPr>
            <a:fld id="{ED8C3D3F-F786-43DA-957F-7A7C492E6FCC}" type="slidenum">
              <a:rPr lang="en-GB" altLang="pt-BR" b="1">
                <a:latin typeface="Arial" panose="020B0604020202020204" pitchFamily="34" charset="0"/>
                <a:cs typeface="Lucida Sans Unicode" panose="020B0602030504020204" pitchFamily="34" charset="0"/>
              </a:rPr>
              <a:pPr algn="r" eaLnBrk="1" hangingPunct="1">
                <a:lnSpc>
                  <a:spcPct val="104000"/>
                </a:lnSpc>
                <a:spcBef>
                  <a:spcPct val="0"/>
                </a:spcBef>
                <a:buSzTx/>
              </a:pPr>
              <a:t>16</a:t>
            </a:fld>
            <a:endParaRPr lang="en-GB" altLang="pt-BR" b="1"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01963" y="474663"/>
            <a:ext cx="4238625" cy="2384425"/>
          </a:xfrm>
          <a:ln/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578" y="3020871"/>
            <a:ext cx="7500827" cy="29273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49" tIns="50774" rIns="101549" bIns="50774" anchor="ctr"/>
          <a:lstStyle/>
          <a:p>
            <a:pPr eaLnBrk="1" hangingPunct="1"/>
            <a:endParaRPr lang="pt-BR" altLang="pt-B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736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044A5-6C76-4FD2-B8A0-CE78AF10FE05}" type="datetime1">
              <a:rPr lang="pt-BR" smtClean="0"/>
              <a:t>24/05/2018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F0FF9B3-D56C-44EA-B509-0E6494DD74A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E77B7-A5AA-48A5-BFAA-CD9B9FAAA886}" type="datetime1">
              <a:rPr lang="pt-BR" smtClean="0"/>
              <a:t>24/05/2018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6D514-F7AC-4889-8AA3-848A2AF54A7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6110A-4989-4658-9EFD-53FE17CC4021}" type="datetime1">
              <a:rPr lang="pt-BR" smtClean="0"/>
              <a:t>24/05/2018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79A86-2F7A-4BB9-8D81-4BA1547B1CA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908720"/>
            <a:ext cx="109728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2113558"/>
            <a:ext cx="10972800" cy="4425355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3F5D1-E7D9-45F3-9CC4-83FB38064A27}" type="datetime1">
              <a:rPr lang="pt-BR" smtClean="0"/>
              <a:t>24/05/2018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E693352-1BC1-43AD-A09D-B6B3238F1E03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C2FA4-BFDB-45B6-AC6E-984D42B387DD}" type="datetime1">
              <a:rPr lang="pt-BR" smtClean="0"/>
              <a:t>24/05/2018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99D0BF4-F8BA-4378-9858-1839851994F5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 userDrawn="1"/>
        </p:nvSpPr>
        <p:spPr>
          <a:xfrm>
            <a:off x="11106224" y="6356350"/>
            <a:ext cx="384043" cy="501650"/>
          </a:xfrm>
          <a:prstGeom prst="rect">
            <a:avLst/>
          </a:prstGeom>
          <a:solidFill>
            <a:srgbClr val="92D05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1235E-460B-40CF-8D91-F8941F84FB3F}" type="datetime1">
              <a:rPr lang="pt-BR" smtClean="0"/>
              <a:t>24/05/2018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1BA1377-5094-45CA-8EB6-2EAF1452726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15ED7-C786-409E-87DF-F7044B2F337E}" type="datetime1">
              <a:rPr lang="pt-BR" smtClean="0"/>
              <a:t>24/05/2018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6AFE867-88E9-45CD-A8F2-8C5A1C5C18D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908BB-9BF4-4904-A653-B42AA9F082DA}" type="datetime1">
              <a:rPr lang="pt-BR" smtClean="0"/>
              <a:t>24/05/2018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B90E1-8CD9-4A04-9C5F-0A8B279D2E0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2AC83-A30F-494F-850D-C8BBB2994F0D}" type="datetime1">
              <a:rPr lang="pt-BR" smtClean="0"/>
              <a:t>24/05/2018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3A2D2-D382-46B3-9673-6AB04107203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3E3BB-F690-4A4C-9E4D-6DD7B72CB8D7}" type="datetime1">
              <a:rPr lang="pt-BR" smtClean="0"/>
              <a:t>24/05/2018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14B14-790C-4DFF-897B-F6CD5BFFC05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2BCB4-5E30-4E71-AFB0-A46FF3BAEF4A}" type="datetime1">
              <a:rPr lang="pt-BR" smtClean="0"/>
              <a:t>24/05/2018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92423-FE46-4560-80AF-8C1444B5F86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09600" y="55780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1700809"/>
            <a:ext cx="10972800" cy="442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7CA878-8534-4162-826D-7F3F8DD6CF48}" type="datetime1">
              <a:rPr lang="pt-BR" smtClean="0"/>
              <a:t>24/05/2018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7" name="Retângulo 6"/>
          <p:cNvSpPr/>
          <p:nvPr userDrawn="1"/>
        </p:nvSpPr>
        <p:spPr>
          <a:xfrm>
            <a:off x="-7949" y="-9338"/>
            <a:ext cx="10496437" cy="702033"/>
          </a:xfrm>
          <a:prstGeom prst="rect">
            <a:avLst/>
          </a:prstGeom>
          <a:solidFill>
            <a:srgbClr val="126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173617" y="66013"/>
            <a:ext cx="70087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0" baseline="0" dirty="0" smtClean="0">
                <a:solidFill>
                  <a:schemeClr val="bg1"/>
                </a:solidFill>
                <a:latin typeface="Gotham Bold" panose="02000803030000020004" pitchFamily="2" charset="0"/>
              </a:rPr>
              <a:t>SECRETARIA DE PREVIDÊNCIA</a:t>
            </a:r>
          </a:p>
          <a:p>
            <a:r>
              <a:rPr lang="pt-BR" sz="1500" b="0" baseline="0" dirty="0" smtClean="0">
                <a:solidFill>
                  <a:schemeClr val="bg1"/>
                </a:solidFill>
                <a:latin typeface="Gotham Bold" panose="02000803030000020004" pitchFamily="2" charset="0"/>
              </a:rPr>
              <a:t>MINISTÉRIO DA FAZENDA</a:t>
            </a:r>
            <a:endParaRPr lang="pt-BR" sz="1500" b="1" baseline="0" dirty="0">
              <a:solidFill>
                <a:schemeClr val="bg1"/>
              </a:solidFill>
              <a:latin typeface="Gotham Bold" panose="02000803030000020004" pitchFamily="2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419" y="114674"/>
            <a:ext cx="1399964" cy="5579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altLang="pt-BR" sz="3200" b="1" dirty="0" smtClean="0">
                <a:solidFill>
                  <a:srgbClr val="126A9B"/>
                </a:solidFill>
                <a:cs typeface="Arial" panose="020B0604020202020204" pitchFamily="34" charset="0"/>
              </a:rPr>
              <a:t>                               </a:t>
            </a:r>
            <a:r>
              <a:rPr lang="pt-BR" altLang="pt-BR" sz="3200" b="1" u="sng" dirty="0" smtClean="0">
                <a:solidFill>
                  <a:srgbClr val="126A9B"/>
                </a:solidFill>
                <a:cs typeface="Arial" panose="020B0604020202020204" pitchFamily="34" charset="0"/>
              </a:rPr>
              <a:t>Coleção Previdência Social</a:t>
            </a:r>
            <a:r>
              <a:rPr lang="pt-BR" altLang="pt-BR" sz="3200" b="1" dirty="0" smtClean="0">
                <a:solidFill>
                  <a:srgbClr val="126A9B"/>
                </a:solidFill>
                <a:cs typeface="Arial" panose="020B0604020202020204" pitchFamily="34" charset="0"/>
              </a:rPr>
              <a:t>:</a:t>
            </a:r>
            <a:r>
              <a:rPr lang="pt-BR" altLang="pt-BR" sz="2400" b="1" dirty="0" smtClean="0">
                <a:solidFill>
                  <a:srgbClr val="126A9B"/>
                </a:solidFill>
                <a:cs typeface="Arial" panose="020B0604020202020204" pitchFamily="34" charset="0"/>
              </a:rPr>
              <a:t/>
            </a:r>
            <a:br>
              <a:rPr lang="pt-BR" altLang="pt-BR" sz="2400" b="1" dirty="0" smtClean="0">
                <a:solidFill>
                  <a:srgbClr val="126A9B"/>
                </a:solidFill>
                <a:cs typeface="Arial" panose="020B0604020202020204" pitchFamily="34" charset="0"/>
              </a:rPr>
            </a:br>
            <a:r>
              <a:rPr lang="pt-BR" altLang="pt-BR" sz="2400" b="1" dirty="0">
                <a:solidFill>
                  <a:srgbClr val="126A9B"/>
                </a:solidFill>
                <a:cs typeface="Arial" panose="020B0604020202020204" pitchFamily="34" charset="0"/>
              </a:rPr>
              <a:t> </a:t>
            </a:r>
            <a:r>
              <a:rPr lang="pt-BR" altLang="pt-BR" sz="2400" b="1" dirty="0" smtClean="0">
                <a:solidFill>
                  <a:srgbClr val="126A9B"/>
                </a:solidFill>
                <a:cs typeface="Arial" panose="020B0604020202020204" pitchFamily="34" charset="0"/>
              </a:rPr>
              <a:t>                          Volume 35                                                         Volume 36 </a:t>
            </a:r>
            <a:endParaRPr lang="pt-BR" sz="2400" b="1" dirty="0">
              <a:solidFill>
                <a:srgbClr val="126A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>
          <a:xfrm>
            <a:off x="839416" y="1844824"/>
            <a:ext cx="5616624" cy="4281339"/>
          </a:xfrm>
        </p:spPr>
        <p:txBody>
          <a:bodyPr/>
          <a:lstStyle/>
          <a:p>
            <a:endParaRPr lang="pt-BR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1698501"/>
            <a:ext cx="3153600" cy="4466127"/>
          </a:xfrm>
          <a:prstGeom prst="rect">
            <a:avLst/>
          </a:prstGeom>
        </p:spPr>
      </p:pic>
      <p:pic>
        <p:nvPicPr>
          <p:cNvPr id="8" name="Espaço Reservado para Conteúdo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3" y="1671905"/>
            <a:ext cx="3152261" cy="4510800"/>
          </a:xfrm>
        </p:spPr>
      </p:pic>
    </p:spTree>
    <p:extLst>
      <p:ext uri="{BB962C8B-B14F-4D97-AF65-F5344CB8AC3E}">
        <p14:creationId xmlns:p14="http://schemas.microsoft.com/office/powerpoint/2010/main" val="71168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344" y="764704"/>
            <a:ext cx="11391056" cy="720080"/>
          </a:xfrm>
        </p:spPr>
        <p:txBody>
          <a:bodyPr/>
          <a:lstStyle/>
          <a:p>
            <a:r>
              <a:rPr lang="pt-BR" sz="2400" b="1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 36 – REGIMES PREVIDENCIÁRIOS E SITUAÇÃO ATUARIAL</a:t>
            </a:r>
            <a:endParaRPr lang="pt-BR" sz="2400" b="1" dirty="0">
              <a:solidFill>
                <a:srgbClr val="126A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4425355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EC 20/1998 trouxe nova concepção de organização dos RPPS, o seu Equilíbrio Financeiro e Atuarial.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Lei 9.717/1998, em seu art. 1º, trouxe a exigência de que os RPPS deverão ser organizados, baseados em normas de contabilidade e atuária, de modo a garantir o equilíbrio financeiro e atuarial.</a:t>
            </a:r>
          </a:p>
          <a:p>
            <a:pPr marL="0" indent="0" algn="just">
              <a:buNone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t-BR" sz="2000" b="1" u="sng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INOVAÇÃO CONSTITUCIONAL E LEGAL</a:t>
            </a:r>
            <a:r>
              <a:rPr lang="pt-BR" sz="2000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 receitas arrecadadas, acrescidas do patrimônio acumulado já vinculado ao RPPS, deverão ser suficientes para o pagamento dos benefícios atuais e daqueles a serem concedidos em data futura.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28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344" y="764704"/>
            <a:ext cx="11391056" cy="720080"/>
          </a:xfrm>
        </p:spPr>
        <p:txBody>
          <a:bodyPr/>
          <a:lstStyle/>
          <a:p>
            <a:r>
              <a:rPr lang="pt-BR" sz="2400" b="1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 36 – REGIMES PREVIDENCIÁRIOS E SITUAÇÃO ATUARIAL</a:t>
            </a:r>
            <a:endParaRPr lang="pt-BR" sz="2400" b="1" dirty="0">
              <a:solidFill>
                <a:srgbClr val="126A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4425355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pt-BR" sz="2000" b="1" u="sng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PORTARIA nº 403/2008</a:t>
            </a:r>
            <a:r>
              <a:rPr lang="pt-BR" sz="2000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Disciplina as normas aplicáveis às avaliações e reavaliações atuariais dos RPPS dos entes da União, dos Estados, do Distrito Federal e dos Municípios.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Atuária: ciência que, utilizando-se de conhecimentos da matemática, estatística e economia, tendo como base as características biométricas, demográficas e econômicas da população analisa, dimensiona os custos do plano de benefícios e as suas fontes de custeio.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pt-BR" sz="2000" b="1" u="sng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 principal da avaliação atuarial</a:t>
            </a:r>
            <a:r>
              <a:rPr lang="pt-BR" sz="2000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Dimensionamento dos compromissos do plano de benefícios e o estabelecimento de seu adequado plano de custeio, de modo que seja garantido o Equilíbrio Financeiro e Atuarial.</a:t>
            </a:r>
          </a:p>
          <a:p>
            <a:pPr marL="0" indent="0" algn="just">
              <a:buNone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4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344" y="764704"/>
            <a:ext cx="11391056" cy="720080"/>
          </a:xfrm>
        </p:spPr>
        <p:txBody>
          <a:bodyPr/>
          <a:lstStyle/>
          <a:p>
            <a:r>
              <a:rPr lang="pt-BR" sz="2400" b="1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 36 – REGIMES PREVIDENCIÁRIOS E SITUAÇÃO ATUARIAL</a:t>
            </a:r>
            <a:endParaRPr lang="pt-BR" sz="2400" b="1" dirty="0">
              <a:solidFill>
                <a:srgbClr val="126A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4425355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pt-BR" sz="2000" b="1" u="sng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CARÊNCIA DE LITERATURA PARA TRATAR DAS QUESTÕES ATUARIAIS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Apesar da importância da temática “Previdência Social”, no cenário político e econômico, notadamente em razão da tramitação da PEC 287/2016, quando se levantam as questões que envolvem a sustentabilidade dos regimes públicos de previdência: RPPS e RGPS;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Há uma grande carência de literatura para tratar das questões atuariais. 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84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344" y="764704"/>
            <a:ext cx="11391056" cy="720080"/>
          </a:xfrm>
        </p:spPr>
        <p:txBody>
          <a:bodyPr/>
          <a:lstStyle/>
          <a:p>
            <a:r>
              <a:rPr lang="pt-BR" sz="2400" b="1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 36 – REGIMES PREVIDENCIÁRIOS E SITUAÇÃO ATUARIAL</a:t>
            </a:r>
            <a:endParaRPr lang="pt-BR" sz="2400" b="1" dirty="0">
              <a:solidFill>
                <a:srgbClr val="126A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4425355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pt-BR" sz="2000" b="1" u="sng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AUTORES DAS PESQUISAS CIENTÍFICAS:</a:t>
            </a: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Consolidação de diversos artigos de professores e alunos (servidores da SPREV) que participaram do Curso de Especialização em Ciências Atuariais e Demografia, ministrado pela Universidade do Rio Grande do Norte, ao longo dos anos de 2014/2015;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Além de estudos produzidos por outros pesquisadores ligados a outras instituições, como forma de enriquecer e ampliar as diversas visões sobre as questões atuariais.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19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344" y="620688"/>
            <a:ext cx="11391056" cy="720080"/>
          </a:xfrm>
        </p:spPr>
        <p:txBody>
          <a:bodyPr/>
          <a:lstStyle/>
          <a:p>
            <a:r>
              <a:rPr lang="pt-BR" sz="2400" b="1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 36 – REGIMES PREVIDENCIÁRIOS E SITUAÇÃO ATUARIAL</a:t>
            </a:r>
            <a:endParaRPr lang="pt-BR" sz="2400" b="1" dirty="0">
              <a:solidFill>
                <a:srgbClr val="126A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4824536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pt-BR" sz="2000" b="1" u="sng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OBJETIVOS:</a:t>
            </a: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Difusão de conhecimento atuarial e demográfico, como forma de melhor entender a realidade do sistema previdenciário brasileiro;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Fomentar as discussões sobre as questões atuariais e demográficas, atenuando a carência de literatura que trate da temática;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Novas reflexões para redefinição de Políticas Públicas voltadas à SUSTENTABILIDADE dos RPPS, de modo que as Unidades Gestoras dos RPPS possam assegurar o pagamento dos benefícios previstos em lei a seus segurados, sem comprometimento de recursos do tesouro estadual/municipal em montantes além do que seria esperado, inviabilizando as demais políticas públicas de interesse das comunidades locais.  </a:t>
            </a:r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38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344" y="548680"/>
            <a:ext cx="11391056" cy="720080"/>
          </a:xfrm>
        </p:spPr>
        <p:txBody>
          <a:bodyPr/>
          <a:lstStyle/>
          <a:p>
            <a:r>
              <a:rPr lang="pt-BR" sz="2400" b="1" u="sng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SÍNTESE dos Volumes 35 e 36:</a:t>
            </a:r>
            <a:endParaRPr lang="pt-BR" sz="2400" b="1" u="sng" dirty="0">
              <a:solidFill>
                <a:srgbClr val="126A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196752"/>
            <a:ext cx="10972800" cy="5184576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Ambos buscar reforçar o papel na SRPPS/SPREV como órgão de supervisão, acompanhamento e de orientação dos RPPS;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Consolidar o entendimento da SPREV sobre temas relevantes entre os gestores dos RPPS, como reflexos positivos no aprimoramento da gestão previdenciária;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Reforçar o cumprimento dos princípios constitucionais estruturantes dos RPPS, o seu caráter contributivo e solidário e o equilíbrio financeiro e atuarial;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Fomentar a discussão das questões atuariais e demográficas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como forma de </a:t>
            </a:r>
            <a:r>
              <a:rPr lang="pt-BR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fornecer subsídios para redefinição das políticas públicas ligadas ao equilíbrio financeiro e atuarial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de modo que as Unidades Gestoras dos RPPS possam assegurar o pagamento dos benefícios assegurados em lei a seus segurados, sem comprometido dos recursos do tesouro além do seria esperado, inviabilizando as demais políticas públicas.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41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2331" y="1249462"/>
            <a:ext cx="10972800" cy="3403674"/>
          </a:xfrm>
        </p:spPr>
        <p:txBody>
          <a:bodyPr/>
          <a:lstStyle/>
          <a:p>
            <a:pPr marL="0" indent="0" algn="ctr">
              <a:buNone/>
            </a:pPr>
            <a:endParaRPr lang="pt-BR" sz="2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pt-BR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28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Obrigado!</a:t>
            </a:r>
          </a:p>
          <a:p>
            <a:pPr marL="0" indent="0" algn="ctr">
              <a:buNone/>
            </a:pPr>
            <a:endParaRPr lang="pt-BR" sz="2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Subsecretaria dos Regimes Próprios de Previdência Social – SRPPS/SPREV-MF</a:t>
            </a:r>
          </a:p>
          <a:p>
            <a:pPr marL="0" indent="0" algn="ctr">
              <a:buNone/>
            </a:pPr>
            <a:r>
              <a:rPr lang="pt-BR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(61) 2021-5947</a:t>
            </a:r>
          </a:p>
          <a:p>
            <a:pPr marL="0" indent="0" algn="ctr">
              <a:buNone/>
            </a:pPr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pPr marL="0" indent="0">
              <a:buNone/>
            </a:pP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36068984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479376" y="836712"/>
            <a:ext cx="1058517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altLang="pt-BR" b="1" dirty="0">
              <a:cs typeface="Arial" panose="020B0604020202020204" pitchFamily="34" charset="0"/>
            </a:endParaRPr>
          </a:p>
          <a:p>
            <a:pPr algn="ctr"/>
            <a:r>
              <a:rPr lang="pt-BR" altLang="pt-BR" sz="3200" b="1" u="sng" dirty="0" smtClean="0">
                <a:solidFill>
                  <a:srgbClr val="126A9B"/>
                </a:solidFill>
                <a:cs typeface="Arial" panose="020B0604020202020204" pitchFamily="34" charset="0"/>
              </a:rPr>
              <a:t>Produção/Financiamento</a:t>
            </a:r>
            <a:r>
              <a:rPr lang="pt-BR" altLang="pt-BR" sz="3200" b="1" dirty="0" smtClean="0">
                <a:solidFill>
                  <a:srgbClr val="126A9B"/>
                </a:solidFill>
                <a:cs typeface="Arial" panose="020B0604020202020204" pitchFamily="34" charset="0"/>
              </a:rPr>
              <a:t>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altLang="pt-BR" sz="3200" b="1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altLang="pt-BR" sz="2400" b="1" u="sng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altLang="pt-BR" sz="2400" b="1" u="sng" dirty="0" smtClean="0">
                <a:cs typeface="Arial" panose="020B0604020202020204" pitchFamily="34" charset="0"/>
              </a:rPr>
              <a:t>Produção</a:t>
            </a:r>
            <a:r>
              <a:rPr lang="pt-BR" altLang="pt-BR" sz="2400" b="1" dirty="0" smtClean="0">
                <a:cs typeface="Arial" panose="020B0604020202020204" pitchFamily="34" charset="0"/>
              </a:rPr>
              <a:t>: equipe da SRPPS, que cuidou da revisão e consolidação;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altLang="pt-BR" sz="2400" b="1" u="sng" dirty="0" smtClean="0"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altLang="pt-BR" sz="2400" b="1" u="sng" dirty="0" smtClean="0"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altLang="pt-BR" sz="2400" b="1" u="sng" dirty="0" smtClean="0">
                <a:cs typeface="Arial" panose="020B0604020202020204" pitchFamily="34" charset="0"/>
              </a:rPr>
              <a:t>Objetivo Macro</a:t>
            </a:r>
            <a:r>
              <a:rPr lang="pt-BR" altLang="pt-BR" sz="2400" b="1" dirty="0" smtClean="0">
                <a:cs typeface="Arial" panose="020B0604020202020204" pitchFamily="34" charset="0"/>
              </a:rPr>
              <a:t>: Os dois volumes, com quase 900 páginas, foram produzidos com o objetivo macro de difusão de conhecimentos na área previdenciária;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altLang="pt-BR" sz="2400" b="1" dirty="0"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altLang="pt-BR" sz="2400" b="1" dirty="0" smtClean="0">
              <a:cs typeface="Arial" panose="020B0604020202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altLang="pt-BR" sz="2400" b="1" u="sng" dirty="0" smtClean="0">
                <a:cs typeface="Arial" panose="020B0604020202020204" pitchFamily="34" charset="0"/>
              </a:rPr>
              <a:t>Financiamento</a:t>
            </a:r>
            <a:r>
              <a:rPr lang="pt-BR" altLang="pt-BR" sz="2400" b="1" dirty="0" smtClean="0">
                <a:cs typeface="Arial" panose="020B0604020202020204" pitchFamily="34" charset="0"/>
              </a:rPr>
              <a:t>: recursos do BID, como parte do PROPREV</a:t>
            </a:r>
          </a:p>
        </p:txBody>
      </p:sp>
    </p:spTree>
    <p:extLst>
      <p:ext uri="{BB962C8B-B14F-4D97-AF65-F5344CB8AC3E}">
        <p14:creationId xmlns:p14="http://schemas.microsoft.com/office/powerpoint/2010/main" val="6144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400" b="1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Previdência no Serviço Público: Consolidação de Notas Técnicas</a:t>
            </a:r>
            <a:endParaRPr lang="pt-BR" sz="2400" b="1" dirty="0">
              <a:solidFill>
                <a:srgbClr val="126A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>
          <a:xfrm>
            <a:off x="839416" y="1844824"/>
            <a:ext cx="5616624" cy="4281339"/>
          </a:xfrm>
        </p:spPr>
        <p:txBody>
          <a:bodyPr/>
          <a:lstStyle/>
          <a:p>
            <a:endParaRPr lang="pt-BR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Notas Técnicas</a:t>
            </a:r>
          </a:p>
          <a:p>
            <a:endParaRPr lang="pt-B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dirty="0" smtClean="0">
                <a:latin typeface="Arial" panose="020B0604020202020204" pitchFamily="34" charset="0"/>
                <a:cs typeface="Arial" panose="020B0604020202020204" pitchFamily="34" charset="0"/>
              </a:rPr>
              <a:t>Notas Explicativas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1698501"/>
            <a:ext cx="3153600" cy="446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43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7368" y="380925"/>
            <a:ext cx="11319048" cy="1143000"/>
          </a:xfrm>
        </p:spPr>
        <p:txBody>
          <a:bodyPr/>
          <a:lstStyle/>
          <a:p>
            <a:r>
              <a:rPr lang="pt-BR" sz="2800" b="1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Previdência no Serviço Público: Consolidação de Notas Técnicas</a:t>
            </a:r>
            <a:endParaRPr lang="pt-BR" sz="2800" b="1" dirty="0">
              <a:solidFill>
                <a:srgbClr val="126A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4929411"/>
          </a:xfrm>
        </p:spPr>
        <p:txBody>
          <a:bodyPr/>
          <a:lstStyle/>
          <a:p>
            <a:pPr marL="0" indent="0">
              <a:buNone/>
            </a:pPr>
            <a:r>
              <a:rPr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Lei nº 9.717, de 1998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Dispõe sobre as regras gerais para a organização e o funcionamento dos regimes próprios de previdência social dos servidores públicos da União, dos Estados, do Distrito Federal e dos Municípios. 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pt-B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t-BR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Art. 9º.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Conferiu à União, por meio do extinto MPS, e, atualmente MF, por intermédio da SPREV e de sua SRPPS, a competência de supervisionar e acompanhar os RPPS, que se dá por meio de auditorias diretas e indiretas, além da edição de atos normativos (Decretos, Portarias, IN e ON), cujas ações direcionam a atuação dos gestores desses regimes no cumprimento das normas gerais aludidas na Lei nº 9.717/1998.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pt-B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14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07368" y="380925"/>
            <a:ext cx="11319048" cy="1143000"/>
          </a:xfrm>
        </p:spPr>
        <p:txBody>
          <a:bodyPr/>
          <a:lstStyle/>
          <a:p>
            <a:r>
              <a:rPr lang="pt-BR" sz="2800" b="1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Previdência no Serviço Público: Consolidação de Notas Técnicas</a:t>
            </a:r>
            <a:endParaRPr lang="pt-BR" sz="2800" b="1" dirty="0">
              <a:solidFill>
                <a:srgbClr val="126A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196752"/>
            <a:ext cx="10972800" cy="5328592"/>
          </a:xfrm>
        </p:spPr>
        <p:txBody>
          <a:bodyPr/>
          <a:lstStyle/>
          <a:p>
            <a:pPr marL="0" indent="0">
              <a:buNone/>
            </a:pPr>
            <a:r>
              <a:rPr lang="pt-B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Competência de Orientação dos RPPS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Além de supervisionar e acompanhar os RPPS, cabe-nos, também, ORIENTAR os entes no cumprimento das normas.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4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Consultas de interpretação da Lei 9.717/1998 e seus Atos Normativos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pareceres e e-mail de resposta.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pt-BR" sz="24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pt-B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Questionamentos sobre </a:t>
            </a:r>
            <a:r>
              <a:rPr lang="pt-BR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temas recorrentes</a:t>
            </a:r>
            <a:r>
              <a:rPr lang="pt-B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, que possam estar suscitando dúvidas na interpretação das Normas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Notas Técnicas e Notas Explicativas, como forma de pacificar o entendimento e padronizar os procedimentos.</a:t>
            </a:r>
          </a:p>
          <a:p>
            <a:pPr marL="0" indent="0" algn="just">
              <a:buNone/>
            </a:pPr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48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344" y="764704"/>
            <a:ext cx="11391056" cy="720080"/>
          </a:xfrm>
        </p:spPr>
        <p:txBody>
          <a:bodyPr/>
          <a:lstStyle/>
          <a:p>
            <a:r>
              <a:rPr lang="pt-BR" sz="2400" b="1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 35 – Previdência no Serviço Público: Consolidação de Notas Técnicas</a:t>
            </a:r>
            <a:endParaRPr lang="pt-BR" sz="2400" b="1" dirty="0">
              <a:solidFill>
                <a:srgbClr val="126A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4425355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pt-BR" sz="2800" b="1" u="sng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OBJETIVOS: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Reforçar o papel de ORIENTAÇÃO da SPREV/SRPPS, com </a:t>
            </a: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temas relevantes, objeto de questionamentos recorrentes dos gestores do RPPS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Instrumento de consulta pelos operadores da temática RPPS;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Consolidar o entendimento da SPREV/SRPPS, como forma de padronizar procedimentos.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4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Objeto Final</a:t>
            </a: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Aprimoramento da gestão responsável dos RPPS.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84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344" y="764704"/>
            <a:ext cx="11391056" cy="720080"/>
          </a:xfrm>
        </p:spPr>
        <p:txBody>
          <a:bodyPr/>
          <a:lstStyle/>
          <a:p>
            <a:r>
              <a:rPr lang="pt-BR" sz="2400" b="1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 35 – Previdência no Serviço Público: Consolidação de Notas Técnicas</a:t>
            </a:r>
            <a:endParaRPr lang="pt-BR" sz="2400" b="1" dirty="0">
              <a:solidFill>
                <a:srgbClr val="126A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48245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pt-BR" sz="2800" b="1" u="sng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DESTAQUES:</a:t>
            </a:r>
            <a:endParaRPr lang="pt-B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Nota Técnica nº 04/2012: Considerações sobre restituição de contribuições previdenciárias incidentes sobre parcelas de caráter temporário ou indenizatório recolhidas ao RPPS.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 contribuições devidas pelos segurados têm natureza tributária;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 contribuições devidas pelo ente não têm natureza jurídica de tributo, mas sim aporte financeiro destinado à manutenção do equilíbrio financeiro e atuarial;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é cabível a restituição de contribuições descontadas dos servidores em desacordo com a remuneração de contribuição definida em lei, observado o prazo prescricional de 5 anos;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somente é cabível a restituição da contribuição do ente, incidente sobre parcelas não incluídas na remuneração, CASO o RPPS apresente superávit atuarial, com índice de cobertura superior a 1,25 em, no mínimo, cinco exercício consecutivos.</a:t>
            </a:r>
          </a:p>
          <a:p>
            <a:pPr marL="0" indent="0" algn="just">
              <a:buNone/>
            </a:pPr>
            <a:endParaRPr lang="pt-B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pt-B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64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344" y="764704"/>
            <a:ext cx="11391056" cy="720080"/>
          </a:xfrm>
        </p:spPr>
        <p:txBody>
          <a:bodyPr/>
          <a:lstStyle/>
          <a:p>
            <a:r>
              <a:rPr lang="pt-BR" sz="2400" b="1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 35 – Previdência no Serviço Público: Consolidação de Notas Técnicas</a:t>
            </a:r>
            <a:endParaRPr lang="pt-BR" sz="2400" b="1" dirty="0">
              <a:solidFill>
                <a:srgbClr val="126A9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1484784"/>
            <a:ext cx="10972800" cy="4425355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pt-BR" sz="2800" b="1" u="sng" dirty="0" smtClean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DESTAQUES:</a:t>
            </a:r>
            <a:endParaRPr lang="pt-BR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pt-B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Nota Técnica nº 03/2015: Trata da possibilidade e os efeitos da revisão ou desfazimento da segregação das massas dos segurados, adotada como alternativa para o equacionamento do déficit.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revisão ou desfazimento da segregação das massas dos segurados deve ser submetida a análise prévia da SRPPS, acompanhado de estudo atuarial que demonstre a viabilidade técnica e jurídica da proposta;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Vedação de transferência de recursos e obrigações entre o Plano Previdenciário e o Plano Financeiro;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SPREV/SRPPS é contrária a revisão ou desfazimento de segregação de massa que atenta contra o equilíbrio financeiro e atuarial do RPPS.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98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400" b="1" dirty="0">
                <a:solidFill>
                  <a:srgbClr val="126A9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 36 – REGIMES PREVIDENCIÁRIOS E SITUAÇÃO ATUARIAL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>
          <a:xfrm>
            <a:off x="839416" y="1844824"/>
            <a:ext cx="5616624" cy="4281339"/>
          </a:xfrm>
        </p:spPr>
        <p:txBody>
          <a:bodyPr/>
          <a:lstStyle/>
          <a:p>
            <a:pPr algn="just"/>
            <a:endParaRPr lang="pt-B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Artigos de alunos Curso de Especialização em Ciências Atuarias e Demografia;</a:t>
            </a:r>
          </a:p>
          <a:p>
            <a:pPr algn="just"/>
            <a:endParaRPr lang="pt-B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Estudos produzidos por pesquisadores ligados a outras instituições. 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Espaço Reservado para Conteúdo 8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" r="1"/>
          <a:stretch/>
        </p:blipFill>
        <p:spPr>
          <a:xfrm>
            <a:off x="6863146" y="1844824"/>
            <a:ext cx="3121286" cy="4065315"/>
          </a:xfr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3146" y="1700808"/>
            <a:ext cx="3481326" cy="4876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1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5766</TotalTime>
  <Words>1269</Words>
  <Application>Microsoft Office PowerPoint</Application>
  <PresentationFormat>Personalizar</PresentationFormat>
  <Paragraphs>130</Paragraphs>
  <Slides>16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Tema do Office</vt:lpstr>
      <vt:lpstr>                               Coleção Previdência Social:                            Volume 35                                                         Volume 36 </vt:lpstr>
      <vt:lpstr>Apresentação do PowerPoint</vt:lpstr>
      <vt:lpstr>Previdência no Serviço Público: Consolidação de Notas Técnicas</vt:lpstr>
      <vt:lpstr>Previdência no Serviço Público: Consolidação de Notas Técnicas</vt:lpstr>
      <vt:lpstr>Previdência no Serviço Público: Consolidação de Notas Técnicas</vt:lpstr>
      <vt:lpstr>Volume 35 – Previdência no Serviço Público: Consolidação de Notas Técnicas</vt:lpstr>
      <vt:lpstr>Volume 35 – Previdência no Serviço Público: Consolidação de Notas Técnicas</vt:lpstr>
      <vt:lpstr>Volume 35 – Previdência no Serviço Público: Consolidação de Notas Técnicas</vt:lpstr>
      <vt:lpstr>Volume 36 – REGIMES PREVIDENCIÁRIOS E SITUAÇÃO ATUARIAL</vt:lpstr>
      <vt:lpstr>Volume 36 – REGIMES PREVIDENCIÁRIOS E SITUAÇÃO ATUARIAL</vt:lpstr>
      <vt:lpstr>Volume 36 – REGIMES PREVIDENCIÁRIOS E SITUAÇÃO ATUARIAL</vt:lpstr>
      <vt:lpstr>Volume 36 – REGIMES PREVIDENCIÁRIOS E SITUAÇÃO ATUARIAL</vt:lpstr>
      <vt:lpstr>Volume 36 – REGIMES PREVIDENCIÁRIOS E SITUAÇÃO ATUARIAL</vt:lpstr>
      <vt:lpstr>Volume 36 – REGIMES PREVIDENCIÁRIOS E SITUAÇÃO ATUARIAL</vt:lpstr>
      <vt:lpstr>SÍNTESE dos Volumes 35 e 36: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Demografia</dc:title>
  <dc:creator>46163212134</dc:creator>
  <cp:lastModifiedBy>Nagila Lima de Sousa - MPS</cp:lastModifiedBy>
  <cp:revision>467</cp:revision>
  <cp:lastPrinted>2018-05-24T12:28:11Z</cp:lastPrinted>
  <dcterms:created xsi:type="dcterms:W3CDTF">2016-02-12T16:57:42Z</dcterms:created>
  <dcterms:modified xsi:type="dcterms:W3CDTF">2018-05-24T13:56:17Z</dcterms:modified>
</cp:coreProperties>
</file>